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3" r:id="rId5"/>
    <p:sldId id="259" r:id="rId6"/>
    <p:sldId id="264" r:id="rId7"/>
    <p:sldId id="267" r:id="rId8"/>
    <p:sldId id="268" r:id="rId9"/>
    <p:sldId id="269" r:id="rId10"/>
    <p:sldId id="270" r:id="rId11"/>
    <p:sldId id="265" r:id="rId12"/>
    <p:sldId id="266" r:id="rId13"/>
    <p:sldId id="260" r:id="rId14"/>
    <p:sldId id="261" r:id="rId15"/>
    <p:sldId id="26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0096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06"/>
    <p:restoredTop sz="94694"/>
  </p:normalViewPr>
  <p:slideViewPr>
    <p:cSldViewPr snapToGrid="0">
      <p:cViewPr varScale="1">
        <p:scale>
          <a:sx n="116" d="100"/>
          <a:sy n="116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53876-9326-3F4C-A5E8-FA4D6263B660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C37D9-B975-0E4A-B346-E683C6B8C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3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C37D9-B975-0E4A-B346-E683C6B8CA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71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C37D9-B975-0E4A-B346-E683C6B8CA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03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23E0-C92B-DCEC-E838-2A64B5E0E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6683F-D64C-230F-786E-044533C23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89BD-0124-1E7F-BC27-B2B67C716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4307D-60D4-9ECE-A8BB-5ADE836C9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79120-04B2-5113-4CB1-2896477F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45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FEEA-1782-41AE-C700-813459AC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CFA06-67E5-43FF-9A84-78008F50F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EEF51-EB85-B314-65CF-ADCB4AA7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CE055-9003-07E4-7A4F-0FEABAB7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2E2A1-FA6C-6773-1F84-78986DAA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4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469C5-E7CA-F063-7A45-53F5119F0F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1ECCA-D5D0-E864-8EAB-C3E0FA684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5649D-CF4C-3772-37D2-1D76DCAF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22945-3299-FA90-A2A7-DC888A6F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8E874-CB83-3321-DE79-EF02CDB8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59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E498C-5939-C0D3-9D2F-354BC898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51FFA-D9D4-540B-C00B-36C0D663D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6DC33-3A6F-299F-FCB3-22DA48E16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1FA1D-FFA6-5EFA-C79F-115E3365F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06267-8768-393C-038C-B2390CED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25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C40F-BAAF-51B1-02CE-FEA3A4306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28BB8-D824-2219-3F08-9EC0913CF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A52DC-76AD-057B-6780-A51A33C82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CFB66-7A05-4B07-1683-C7E15391E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215EA-C77C-EDF9-29BF-8DF1E233E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5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5191-8DBD-B562-0824-AE96F353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61628-6513-8407-D94C-B410AE784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E5559-AB0A-5158-9CEB-86550504F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A0DB1-669E-1F79-5199-08298776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66B2C-AB4B-6062-0A77-E3A2AC619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0C5FA-FE90-4F7B-6A03-82B05CE4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53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A659-E0CA-A9E7-EA08-F3EB4253C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EBA43-008D-282B-78AA-713A7666F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AB9C6-00E3-368F-B4EB-EB387629B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F3F53-8818-B40F-71AC-267AD720B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1FD5C-614B-832E-E93B-E6601C5377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2CA19-B6B9-57BD-24F9-68326FEA0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3F51C-BBE5-8473-722C-A43F34768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E3045C-89F2-6E5D-8431-C2AB05E3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5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CF34-FCF8-8962-BCE8-C2D46930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7E61A1-4F3E-D81B-B3E5-D8D1C40F0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D8372-24C0-08B3-E069-7E2FAD76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731DA-5067-57C2-18A3-4BA340FC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8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30A582-1242-054B-5DCF-F6D4A7E86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2A333-F34D-33AD-1EC6-609E9A31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DBD91-8F78-EA11-086C-915195588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8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3B24-099F-F37A-05E1-0C47DEEF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CB5BB-0BAC-ABDA-51A4-C08A579E8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5C42-76E1-57A0-45A6-2CE7735DA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31E3E-17CA-8152-DAE8-88A2C38F2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BA5A5-3C86-CE22-B2EB-478DA2F71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15D76-2F6A-3DB9-0978-4BDD86F38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3458-DBC2-10DA-CB0C-D2CF97E94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31225E-7E62-001C-0F7E-4A91C58BE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1B11C-DB46-272D-F00C-8A9FB4DFE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799F1-B374-5C61-4E78-705F7D5F2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FD31A-6B08-920C-B5EE-7422D8590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F4620-E945-0164-3F8A-26293CA7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2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3D3747-A3D9-BE08-8B94-0CE4CE4F6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A6F84-F835-AE6D-4129-88D2007B3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79D17-5A6B-C730-6851-A4BB307FB3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DDAAD-2BD7-3205-8653-FCC58C039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34C29-6F5C-AA94-7256-E50FEDE8C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7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tima" panose="0200050306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DB12D-2679-00BC-B41A-96075A7155F4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BDD61-082C-BA42-8D62-71B8CF867FF3}"/>
              </a:ext>
            </a:extLst>
          </p:cNvPr>
          <p:cNvSpPr txBox="1"/>
          <p:nvPr/>
        </p:nvSpPr>
        <p:spPr>
          <a:xfrm>
            <a:off x="101600" y="336331"/>
            <a:ext cx="1198865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Sara E. Lipshutz, Mark S. Hibbins, Alexandra B. Bentz, Aaron M. Buechlein, Tara A. Empson, Elizabeth M. George, Mark E. Hauber, Douglas B. Rusch, Wendy M. </a:t>
            </a:r>
            <a:r>
              <a:rPr lang="en-US" dirty="0" err="1">
                <a:latin typeface="Optima" panose="02000503060000020004" pitchFamily="2" charset="0"/>
              </a:rPr>
              <a:t>Schelsky</a:t>
            </a:r>
            <a:r>
              <a:rPr lang="en-US" dirty="0">
                <a:latin typeface="Optima" panose="02000503060000020004" pitchFamily="2" charset="0"/>
              </a:rPr>
              <a:t>, Quinn K. Thomas, Samuel J. </a:t>
            </a:r>
            <a:r>
              <a:rPr lang="en-US" dirty="0" err="1">
                <a:latin typeface="Optima" panose="02000503060000020004" pitchFamily="2" charset="0"/>
              </a:rPr>
              <a:t>Torneo</a:t>
            </a:r>
            <a:r>
              <a:rPr lang="en-US" dirty="0">
                <a:latin typeface="Optima" panose="02000503060000020004" pitchFamily="2" charset="0"/>
              </a:rPr>
              <a:t>, Abbigail M. Turner, Sarah E. Wolf, Mary J. Woodruff, Matthew W. Hahn &amp; Kimberly A. Rosvall. 2025. “Repeated </a:t>
            </a:r>
            <a:r>
              <a:rPr lang="en-US" dirty="0" err="1">
                <a:latin typeface="Optima" panose="02000503060000020004" pitchFamily="2" charset="0"/>
              </a:rPr>
              <a:t>behavioural</a:t>
            </a:r>
            <a:r>
              <a:rPr lang="en-US" dirty="0">
                <a:latin typeface="Optima" panose="02000503060000020004" pitchFamily="2" charset="0"/>
              </a:rPr>
              <a:t> evolution is associated with convergence of gene expression in cavity-nesting songbirds” Nature Ecology &amp; Evolution. https://</a:t>
            </a:r>
            <a:r>
              <a:rPr lang="en-US" dirty="0" err="1">
                <a:latin typeface="Optima" panose="02000503060000020004" pitchFamily="2" charset="0"/>
              </a:rPr>
              <a:t>doi.org</a:t>
            </a:r>
            <a:r>
              <a:rPr lang="en-US" dirty="0">
                <a:latin typeface="Optima" panose="02000503060000020004" pitchFamily="2" charset="0"/>
              </a:rPr>
              <a:t>/10.1038/s41559-025-02675-x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DDA5F9-F3C1-3C39-29CC-569867ED8BA6}"/>
              </a:ext>
            </a:extLst>
          </p:cNvPr>
          <p:cNvSpPr txBox="1"/>
          <p:nvPr/>
        </p:nvSpPr>
        <p:spPr>
          <a:xfrm>
            <a:off x="8268067" y="3895615"/>
            <a:ext cx="3822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Class focus area: Behavior and genomics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D20D5-11E2-44B2-1413-7BADE1A7D6C3}"/>
              </a:ext>
            </a:extLst>
          </p:cNvPr>
          <p:cNvSpPr txBox="1"/>
          <p:nvPr/>
        </p:nvSpPr>
        <p:spPr>
          <a:xfrm>
            <a:off x="8551753" y="5105937"/>
            <a:ext cx="3524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tima" panose="02000503060000020004" pitchFamily="2" charset="0"/>
              </a:rPr>
              <a:t>EEB603: Brian O’Meara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FE4F1-EEF1-18BF-0259-AB9DBD8BD250}"/>
              </a:ext>
            </a:extLst>
          </p:cNvPr>
          <p:cNvSpPr txBox="1"/>
          <p:nvPr/>
        </p:nvSpPr>
        <p:spPr>
          <a:xfrm>
            <a:off x="8565775" y="6189256"/>
            <a:ext cx="3524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tima" panose="02000503060000020004" pitchFamily="2" charset="0"/>
              </a:rPr>
              <a:t>All quotes and images from the above paper unless otherwise noted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FB5CF0C-1B30-532A-4F89-1000EE0A0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44" y="2364171"/>
            <a:ext cx="57150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28B4374-A9ED-6012-E88B-C0B08D762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4" t="-220" r="37303" b="74865"/>
          <a:stretch>
            <a:fillRect/>
          </a:stretch>
        </p:blipFill>
        <p:spPr bwMode="auto">
          <a:xfrm rot="821987" flipH="1">
            <a:off x="3890821" y="2835637"/>
            <a:ext cx="1117673" cy="80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BD1D81-03F9-F4A3-B8D5-7A8A01CEF708}"/>
              </a:ext>
            </a:extLst>
          </p:cNvPr>
          <p:cNvSpPr txBox="1"/>
          <p:nvPr/>
        </p:nvSpPr>
        <p:spPr>
          <a:xfrm>
            <a:off x="194203" y="5921070"/>
            <a:ext cx="5617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Cavity nesters (with deep apologies to Charles Knight, James Audubon, and anyone who knows cardinal nesting natural history)</a:t>
            </a:r>
          </a:p>
        </p:txBody>
      </p:sp>
    </p:spTree>
    <p:extLst>
      <p:ext uri="{BB962C8B-B14F-4D97-AF65-F5344CB8AC3E}">
        <p14:creationId xmlns:p14="http://schemas.microsoft.com/office/powerpoint/2010/main" val="2655941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938F9AAF-8722-D8F9-A743-5CC9C47A9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03" y="643466"/>
            <a:ext cx="714239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7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ext on a page&#10;&#10;AI-generated content may be incorrect.">
            <a:extLst>
              <a:ext uri="{FF2B5EF4-FFF2-40B4-BE49-F238E27FC236}">
                <a16:creationId xmlns:a16="http://schemas.microsoft.com/office/drawing/2014/main" id="{83402238-2C52-D662-D159-CEE3D7E7C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2" y="383711"/>
            <a:ext cx="5426764" cy="2781216"/>
          </a:xfrm>
          <a:prstGeom prst="rect">
            <a:avLst/>
          </a:prstGeom>
        </p:spPr>
      </p:pic>
      <p:pic>
        <p:nvPicPr>
          <p:cNvPr id="5" name="Picture 4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13B92B4E-4FE5-FB20-9EEE-058AD4A2B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4109177"/>
            <a:ext cx="5426764" cy="18043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6744F9CF-C91F-4F36-AB81-36D7EC9FF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034" y="1348792"/>
            <a:ext cx="5426764" cy="40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2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text&#10;&#10;AI-generated content may be incorrect.">
            <a:extLst>
              <a:ext uri="{FF2B5EF4-FFF2-40B4-BE49-F238E27FC236}">
                <a16:creationId xmlns:a16="http://schemas.microsoft.com/office/drawing/2014/main" id="{1972FFD0-5212-BDBF-1AC6-3D6270B90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83" y="0"/>
            <a:ext cx="5834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3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bird&#10;&#10;AI-generated content may be incorrect.">
            <a:extLst>
              <a:ext uri="{FF2B5EF4-FFF2-40B4-BE49-F238E27FC236}">
                <a16:creationId xmlns:a16="http://schemas.microsoft.com/office/drawing/2014/main" id="{7ECA11D1-425B-3C36-2800-51CC15328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267" y="0"/>
            <a:ext cx="7509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0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hart&#10;&#10;AI-generated content may be incorrect.">
            <a:extLst>
              <a:ext uri="{FF2B5EF4-FFF2-40B4-BE49-F238E27FC236}">
                <a16:creationId xmlns:a16="http://schemas.microsoft.com/office/drawing/2014/main" id="{2C513290-8790-9844-ABE6-8C554DC8A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83" y="643466"/>
            <a:ext cx="82534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72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data&#10;&#10;AI-generated content may be incorrect.">
            <a:extLst>
              <a:ext uri="{FF2B5EF4-FFF2-40B4-BE49-F238E27FC236}">
                <a16:creationId xmlns:a16="http://schemas.microsoft.com/office/drawing/2014/main" id="{FC6AEBC2-65F7-D78F-E0F9-7BAF8D609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036" y="0"/>
            <a:ext cx="7203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32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C8F860-CE15-0BC9-CDBA-31C56A7A8BF0}"/>
              </a:ext>
            </a:extLst>
          </p:cNvPr>
          <p:cNvSpPr txBox="1"/>
          <p:nvPr/>
        </p:nvSpPr>
        <p:spPr>
          <a:xfrm>
            <a:off x="689548" y="389744"/>
            <a:ext cx="66256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Optima" panose="02000503060000020004" pitchFamily="2" charset="0"/>
              </a:rPr>
              <a:t>How to convert glorious, messy behavior into something one can analyze?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Optima" panose="02000503060000020004" pitchFamily="2" charset="0"/>
              </a:rPr>
              <a:t>Why the use of pairs of species?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Optima" panose="02000503060000020004" pitchFamily="2" charset="0"/>
              </a:rPr>
              <a:t>PGLMM?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Optima" panose="02000503060000020004" pitchFamily="2" charset="0"/>
              </a:rPr>
              <a:t>Is this Bayesian?</a:t>
            </a:r>
          </a:p>
        </p:txBody>
      </p:sp>
    </p:spTree>
    <p:extLst>
      <p:ext uri="{BB962C8B-B14F-4D97-AF65-F5344CB8AC3E}">
        <p14:creationId xmlns:p14="http://schemas.microsoft.com/office/powerpoint/2010/main" val="184971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rd inside birdhouse">
            <a:extLst>
              <a:ext uri="{FF2B5EF4-FFF2-40B4-BE49-F238E27FC236}">
                <a16:creationId xmlns:a16="http://schemas.microsoft.com/office/drawing/2014/main" id="{EA8B5590-078F-8E3A-0001-9D45EB1AC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667" y="1082459"/>
            <a:ext cx="31750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C9A9C9-D28C-DFA5-E439-1E96F9708823}"/>
              </a:ext>
            </a:extLst>
          </p:cNvPr>
          <p:cNvSpPr txBox="1"/>
          <p:nvPr/>
        </p:nvSpPr>
        <p:spPr>
          <a:xfrm>
            <a:off x="1586667" y="5547982"/>
            <a:ext cx="34207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https://</a:t>
            </a:r>
            <a:r>
              <a:rPr lang="en-US" dirty="0" err="1">
                <a:latin typeface="Optima" panose="02000503060000020004" pitchFamily="2" charset="0"/>
              </a:rPr>
              <a:t>www.adfg.alaska.gov</a:t>
            </a:r>
            <a:r>
              <a:rPr lang="en-US" dirty="0">
                <a:latin typeface="Optima" panose="02000503060000020004" pitchFamily="2" charset="0"/>
              </a:rPr>
              <a:t>/</a:t>
            </a:r>
            <a:r>
              <a:rPr lang="en-US" dirty="0" err="1">
                <a:latin typeface="Optima" panose="02000503060000020004" pitchFamily="2" charset="0"/>
              </a:rPr>
              <a:t>index.cfm?adfg</a:t>
            </a:r>
            <a:r>
              <a:rPr lang="en-US" dirty="0">
                <a:latin typeface="Optima" panose="02000503060000020004" pitchFamily="2" charset="0"/>
              </a:rPr>
              <a:t>=</a:t>
            </a:r>
            <a:r>
              <a:rPr lang="en-US" dirty="0" err="1">
                <a:latin typeface="Optima" panose="02000503060000020004" pitchFamily="2" charset="0"/>
              </a:rPr>
              <a:t>livingwithbirds.birdhousetips</a:t>
            </a:r>
            <a:endParaRPr lang="en-US" dirty="0">
              <a:latin typeface="Optima" panose="02000503060000020004" pitchFamily="2" charset="0"/>
            </a:endParaRPr>
          </a:p>
        </p:txBody>
      </p:sp>
      <p:pic>
        <p:nvPicPr>
          <p:cNvPr id="2052" name="Picture 4" descr="278077436 1 Kerry Loving Bnb Bypc 2021">
            <a:extLst>
              <a:ext uri="{FF2B5EF4-FFF2-40B4-BE49-F238E27FC236}">
                <a16:creationId xmlns:a16="http://schemas.microsoft.com/office/drawing/2014/main" id="{88A9162D-64FB-C01B-48BC-F4B30689D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460" y="1082459"/>
            <a:ext cx="6339122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501625-F221-BB11-F477-5F19B6946F1D}"/>
              </a:ext>
            </a:extLst>
          </p:cNvPr>
          <p:cNvSpPr txBox="1"/>
          <p:nvPr/>
        </p:nvSpPr>
        <p:spPr>
          <a:xfrm>
            <a:off x="6596742" y="5313876"/>
            <a:ext cx="38610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https://</a:t>
            </a:r>
            <a:r>
              <a:rPr lang="en-US" dirty="0" err="1">
                <a:latin typeface="Optima" panose="02000503060000020004" pitchFamily="2" charset="0"/>
              </a:rPr>
              <a:t>www.birdsandblooms.com</a:t>
            </a:r>
            <a:r>
              <a:rPr lang="en-US" dirty="0">
                <a:latin typeface="Optima" panose="02000503060000020004" pitchFamily="2" charset="0"/>
              </a:rPr>
              <a:t>/birding/attracting-birds/bird-nesting/birds-nest-cavities/</a:t>
            </a:r>
          </a:p>
        </p:txBody>
      </p:sp>
    </p:spTree>
    <p:extLst>
      <p:ext uri="{BB962C8B-B14F-4D97-AF65-F5344CB8AC3E}">
        <p14:creationId xmlns:p14="http://schemas.microsoft.com/office/powerpoint/2010/main" val="137400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diagram&#10;&#10;AI-generated content may be incorrect.">
            <a:extLst>
              <a:ext uri="{FF2B5EF4-FFF2-40B4-BE49-F238E27FC236}">
                <a16:creationId xmlns:a16="http://schemas.microsoft.com/office/drawing/2014/main" id="{4D3600E8-8900-77C8-D3B0-84B8ADFD4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199" y="643466"/>
            <a:ext cx="763160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25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ext on a page&#10;&#10;AI-generated content may be incorrect.">
            <a:extLst>
              <a:ext uri="{FF2B5EF4-FFF2-40B4-BE49-F238E27FC236}">
                <a16:creationId xmlns:a16="http://schemas.microsoft.com/office/drawing/2014/main" id="{6A0E4ADB-31A6-FA1A-C352-923B3313F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369" y="643466"/>
            <a:ext cx="476326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of information with text&#10;&#10;AI-generated content may be incorrect.">
            <a:extLst>
              <a:ext uri="{FF2B5EF4-FFF2-40B4-BE49-F238E27FC236}">
                <a16:creationId xmlns:a16="http://schemas.microsoft.com/office/drawing/2014/main" id="{5FA0E0F8-CE44-C3D8-12E0-8899A3D1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97931"/>
            <a:ext cx="10905066" cy="40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771FD307-ACEE-7AA9-E282-1FF2493CC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434" y="0"/>
            <a:ext cx="7313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1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48EF4F2B-3E06-6FBC-9C34-487C6F0BA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14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15BD6B59-54AB-169B-94C6-D3D48097E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83" y="643466"/>
            <a:ext cx="82534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00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of information with numbers and text&#10;&#10;AI-generated content may be incorrect.">
            <a:extLst>
              <a:ext uri="{FF2B5EF4-FFF2-40B4-BE49-F238E27FC236}">
                <a16:creationId xmlns:a16="http://schemas.microsoft.com/office/drawing/2014/main" id="{F590BE84-695A-C269-0777-DF5144DAB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639" y="643466"/>
            <a:ext cx="725872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9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14074</TotalTime>
  <Words>219</Words>
  <Application>Microsoft Macintosh PowerPoint</Application>
  <PresentationFormat>Widescreen</PresentationFormat>
  <Paragraphs>13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Arial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O'Meara, Brian</dc:creator>
  <cp:lastModifiedBy>O'Meara, Brian</cp:lastModifiedBy>
  <cp:revision>68</cp:revision>
  <dcterms:created xsi:type="dcterms:W3CDTF">2025-08-21T16:53:40Z</dcterms:created>
  <dcterms:modified xsi:type="dcterms:W3CDTF">2025-10-11T22:32:02Z</dcterms:modified>
</cp:coreProperties>
</file>